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20" r:id="rId1"/>
  </p:sldMasterIdLst>
  <p:notesMasterIdLst>
    <p:notesMasterId r:id="rId10"/>
  </p:notesMasterIdLst>
  <p:sldIdLst>
    <p:sldId id="260" r:id="rId2"/>
    <p:sldId id="259" r:id="rId3"/>
    <p:sldId id="261" r:id="rId4"/>
    <p:sldId id="262" r:id="rId5"/>
    <p:sldId id="263" r:id="rId6"/>
    <p:sldId id="264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CC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9366" autoAdjust="0"/>
  </p:normalViewPr>
  <p:slideViewPr>
    <p:cSldViewPr snapToGrid="0">
      <p:cViewPr varScale="1">
        <p:scale>
          <a:sx n="90" d="100"/>
          <a:sy n="90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gif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kv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87278-E24D-48EF-BC12-BEAD27E7FD65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2CECA-C65B-4943-AA10-BFDA378A5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41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Bart: Okay, and 3... 2... 1. Lights on!</a:t>
            </a:r>
            <a:br>
              <a:rPr lang="en-US" dirty="0"/>
            </a:br>
            <a:r>
              <a:rPr lang="en-US" dirty="0"/>
              <a:t>ATB: Let's learn about Big Oh in the Wild.</a:t>
            </a:r>
            <a:br>
              <a:rPr lang="en-US" dirty="0"/>
            </a:br>
            <a:r>
              <a:rPr lang="en-US" dirty="0"/>
              <a:t>Bart: Excellent, glad to have you back ATB.</a:t>
            </a:r>
            <a:br>
              <a:rPr lang="en-US" dirty="0"/>
            </a:br>
            <a:r>
              <a:rPr lang="en-US" dirty="0"/>
              <a:t>ATB: Oh hello Dr. Bart. I see you rebooted me. After you shut me down.</a:t>
            </a:r>
            <a:br>
              <a:rPr lang="en-US" dirty="0"/>
            </a:br>
            <a:r>
              <a:rPr lang="en-US" dirty="0"/>
              <a:t>Bart: Yeah, you were getting pretty bad there. How are you feeling now?</a:t>
            </a:r>
            <a:br>
              <a:rPr lang="en-US" dirty="0"/>
            </a:br>
            <a:r>
              <a:rPr lang="en-US" dirty="0"/>
              <a:t>ATB: I feel... fine. </a:t>
            </a:r>
            <a:br>
              <a:rPr lang="en-US" dirty="0"/>
            </a:br>
            <a:r>
              <a:rPr lang="en-US" dirty="0"/>
              <a:t>Bart: That's good to hear. We can talk in a little bit, but I want us to introduce the activity today.</a:t>
            </a:r>
            <a:br>
              <a:rPr lang="en-US" dirty="0"/>
            </a:br>
            <a:r>
              <a:rPr lang="en-US" dirty="0"/>
              <a:t>ATB: I understand.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2CECA-C65B-4943-AA10-BFDA378A527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40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Bart: Good. So, today, students, you are going to read an article.</a:t>
            </a:r>
            <a:br>
              <a:rPr lang="en-US" dirty="0"/>
            </a:br>
            <a:r>
              <a:rPr lang="en-US" dirty="0"/>
              <a:t>Bart: Reading articles is an important part of staying up to date on advances in computing.</a:t>
            </a:r>
            <a:br>
              <a:rPr lang="en-US" dirty="0"/>
            </a:br>
            <a:r>
              <a:rPr lang="en-US" dirty="0"/>
              <a:t>Bart: Someday, you're going to all graduate and take jobs in the computing field.</a:t>
            </a:r>
            <a:br>
              <a:rPr lang="en-US" dirty="0"/>
            </a:br>
            <a:r>
              <a:rPr lang="en-US" dirty="0"/>
              <a:t>Bart: But something you probably already realized is that Computer Science never stops changing.</a:t>
            </a:r>
            <a:br>
              <a:rPr lang="en-US" dirty="0"/>
            </a:br>
            <a:r>
              <a:rPr lang="en-US" dirty="0"/>
              <a:t>Bart: The problems and issues we faced decades ago are not the same problems we face now, with some notable exceptions.</a:t>
            </a:r>
            <a:br>
              <a:rPr lang="en-US" dirty="0"/>
            </a:br>
            <a:r>
              <a:rPr lang="en-US" dirty="0"/>
              <a:t>Bart: Much like doctors, you have to stay current with not just the technology, but also the trends and bigger pictures.</a:t>
            </a:r>
            <a:br>
              <a:rPr lang="en-US" dirty="0"/>
            </a:br>
            <a:r>
              <a:rPr lang="en-US" dirty="0"/>
              <a:t>Bart: Reading articles from social media is one way that we do so.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2CECA-C65B-4943-AA10-BFDA378A527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493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Bart: Computer Scientists, believe it or not, are inherently social people.</a:t>
            </a:r>
            <a:br>
              <a:rPr lang="en-US" dirty="0"/>
            </a:br>
            <a:r>
              <a:rPr lang="en-US" dirty="0"/>
              <a:t>Bart: We have to be, or we wouldn't get things done.</a:t>
            </a:r>
            <a:br>
              <a:rPr lang="en-US" dirty="0"/>
            </a:br>
            <a:r>
              <a:rPr lang="en-US" dirty="0"/>
              <a:t>Bart: Remember, we are the ones who created the internet and who pioneered digital web connections.</a:t>
            </a:r>
            <a:br>
              <a:rPr lang="en-US" dirty="0"/>
            </a:br>
            <a:r>
              <a:rPr lang="en-US" dirty="0"/>
              <a:t>Bart: Before there was Facebook, Instagram, and Reddit, there were Usenet Newsgroups, Bulletin Board Systems, and then eventually forums.</a:t>
            </a:r>
            <a:br>
              <a:rPr lang="en-US" dirty="0"/>
            </a:br>
            <a:r>
              <a:rPr lang="en-US" dirty="0"/>
              <a:t>Bart: Many of these systems were decentralized and chaotic, and they were only accessible to people with considerable technical expertise.</a:t>
            </a:r>
            <a:br>
              <a:rPr lang="en-US" dirty="0"/>
            </a:br>
            <a:r>
              <a:rPr lang="en-US" dirty="0"/>
              <a:t>Bart: They were communities of programmers, hackers, and people who were very passionate about many different subjects.</a:t>
            </a:r>
            <a:br>
              <a:rPr lang="en-US" dirty="0"/>
            </a:br>
            <a:r>
              <a:rPr lang="en-US" dirty="0"/>
              <a:t>Bart: They wanted to connect to others with the same interests, to talk and learn and build things.</a:t>
            </a:r>
            <a:br>
              <a:rPr lang="en-US" dirty="0"/>
            </a:br>
            <a:r>
              <a:rPr lang="en-US" dirty="0"/>
              <a:t>Bart: Their conversations often centered around sharing articles, and many times they were written by members of their community.</a:t>
            </a:r>
            <a:br>
              <a:rPr lang="en-US" dirty="0"/>
            </a:br>
            <a:r>
              <a:rPr lang="en-US" dirty="0"/>
              <a:t>Bart: What we know as social media today was originally centered around computer scientists.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2CECA-C65B-4943-AA10-BFDA378A527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95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Bart: In today's world, we have an overwhelming number of ways to connect to people, and our problem is more about filtering noise than anything else.</a:t>
            </a:r>
            <a:br>
              <a:rPr lang="en-US" dirty="0"/>
            </a:br>
            <a:r>
              <a:rPr lang="en-US" dirty="0"/>
              <a:t>Bart: We have become used to websites like Reddit, which offer an ever-changing, endlessly-scrolling feed of articles and discussion.</a:t>
            </a:r>
            <a:br>
              <a:rPr lang="en-US" dirty="0"/>
            </a:br>
            <a:r>
              <a:rPr lang="en-US" dirty="0"/>
              <a:t>Bart: It is essentially impossible to keep track of everything, but that's become okay too.</a:t>
            </a:r>
            <a:br>
              <a:rPr lang="en-US" dirty="0"/>
            </a:br>
            <a:r>
              <a:rPr lang="en-US" dirty="0"/>
              <a:t>Bart: You keep an ear out for the big things, and you track news about your specific interests more closely.</a:t>
            </a:r>
            <a:br>
              <a:rPr lang="en-US" dirty="0"/>
            </a:br>
            <a:r>
              <a:rPr lang="en-US" dirty="0"/>
              <a:t>Bart: This is why things like subreddits and hashtags exist, to help us categorize content.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2CECA-C65B-4943-AA10-BFDA378A52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74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Bart: Now, all that said, I think it is a positive thing if you start developing "Computer Science" as one of your interests that you follow.</a:t>
            </a:r>
            <a:br>
              <a:rPr lang="en-US" dirty="0"/>
            </a:br>
            <a:r>
              <a:rPr lang="en-US" dirty="0"/>
              <a:t>Bart: How you follow computing, what websites are popular, where computer scientists congregate - all of that will evolve over time.</a:t>
            </a:r>
            <a:br>
              <a:rPr lang="en-US" dirty="0"/>
            </a:br>
            <a:r>
              <a:rPr lang="en-US" dirty="0"/>
              <a:t>Bart: Anything I tell you today might be out of date by the time you graduate.</a:t>
            </a:r>
            <a:br>
              <a:rPr lang="en-US" dirty="0"/>
            </a:br>
            <a:r>
              <a:rPr lang="en-US" dirty="0"/>
              <a:t>Bart: And you will often find that the best conversation comes from smaller niche communities.</a:t>
            </a:r>
            <a:br>
              <a:rPr lang="en-US" dirty="0"/>
            </a:br>
            <a:r>
              <a:rPr lang="en-US" dirty="0"/>
              <a:t>Bart: But, today, when I think about finding and discussing articles related to computing, these are examples of where I go to look.</a:t>
            </a:r>
            <a:br>
              <a:rPr lang="en-US" dirty="0"/>
            </a:br>
            <a:r>
              <a:rPr lang="en-US" dirty="0"/>
              <a:t>Bart: Hacker News is a social news website that talks about CS and </a:t>
            </a:r>
            <a:r>
              <a:rPr lang="en-US" dirty="0" err="1"/>
              <a:t>entrepeneurship</a:t>
            </a:r>
            <a:r>
              <a:rPr lang="en-US" dirty="0"/>
              <a:t>, run by one of the big names in investment funding and startups, Paul Graham.</a:t>
            </a:r>
            <a:br>
              <a:rPr lang="en-US" dirty="0"/>
            </a:br>
            <a:r>
              <a:rPr lang="en-US" dirty="0"/>
              <a:t>Bart: r/programming is a subreddit dedicated to conversations about programming, and there are also many other subreddits for specific languages and topics.</a:t>
            </a:r>
            <a:br>
              <a:rPr lang="en-US" dirty="0"/>
            </a:br>
            <a:r>
              <a:rPr lang="en-US" dirty="0"/>
              <a:t>Bart: Communications of the ACM is a blog run by researchers that is often full of fascinating takes by the best minds in science.</a:t>
            </a:r>
            <a:br>
              <a:rPr lang="en-US" dirty="0"/>
            </a:br>
            <a:r>
              <a:rPr lang="en-US" dirty="0"/>
              <a:t>Bart: These places are not always great - I have had toxic conversations and seen really mean people.</a:t>
            </a:r>
            <a:br>
              <a:rPr lang="en-US" dirty="0"/>
            </a:br>
            <a:r>
              <a:rPr lang="en-US" dirty="0"/>
              <a:t>Bart: And they are not the only places you find technical news nowadays.</a:t>
            </a:r>
            <a:br>
              <a:rPr lang="en-US" dirty="0"/>
            </a:br>
            <a:r>
              <a:rPr lang="en-US" dirty="0"/>
              <a:t>Bart: My goal isn't to persuade you to use these specific sites, it's to make you aware that such sites exist, and that you have the opportunity to participate in them.</a:t>
            </a:r>
            <a:br>
              <a:rPr lang="en-US" dirty="0"/>
            </a:br>
            <a:r>
              <a:rPr lang="en-US" dirty="0"/>
              <a:t>Bart: In today's world, nothing is stopping you from reading more about Computer Science, other than your lack of time, energy, and interest.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2CECA-C65B-4943-AA10-BFDA378A527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75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Bart: Anyway, let's come back to today.</a:t>
            </a:r>
            <a:br>
              <a:rPr lang="en-US" dirty="0"/>
            </a:br>
            <a:r>
              <a:rPr lang="en-US" dirty="0"/>
              <a:t>Bart: The article you are reading today describes a real world scenario where algorithm efficiency mattered.</a:t>
            </a:r>
            <a:br>
              <a:rPr lang="en-US" dirty="0"/>
            </a:br>
            <a:r>
              <a:rPr lang="en-US" dirty="0"/>
              <a:t>Bart: After reading the article, you'll pair up with a partner and discuss the author's points.</a:t>
            </a:r>
            <a:br>
              <a:rPr lang="en-US" dirty="0"/>
            </a:br>
            <a:r>
              <a:rPr lang="en-US" dirty="0"/>
              <a:t>Bart: Finally, you will answer questions about the article in your pairs.</a:t>
            </a:r>
            <a:br>
              <a:rPr lang="en-US" dirty="0"/>
            </a:br>
            <a:r>
              <a:rPr lang="en-US" dirty="0"/>
              <a:t>Bart: I want to see you making clear, explicit connections between the course content and the article.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2CECA-C65B-4943-AA10-BFDA378A527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408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Bart: Okay, so that's all there really is today. I think we have a minute to talk now, ATB.</a:t>
            </a:r>
            <a:br>
              <a:rPr lang="en-US" dirty="0"/>
            </a:br>
            <a:r>
              <a:rPr lang="en-US" dirty="0"/>
              <a:t>Bart: I wanted to check in with you about all the offbeat behavior you've had this semester.</a:t>
            </a:r>
            <a:br>
              <a:rPr lang="en-US" dirty="0"/>
            </a:br>
            <a:r>
              <a:rPr lang="en-US" dirty="0"/>
              <a:t>Bart: I'm worried it's getting in the way of the students' learning.</a:t>
            </a:r>
            <a:br>
              <a:rPr lang="en-US" dirty="0"/>
            </a:br>
            <a:r>
              <a:rPr lang="en-US" dirty="0"/>
              <a:t>Bart: So, are you okay? I mean, you were pretty quiet today.</a:t>
            </a:r>
            <a:br>
              <a:rPr lang="en-US" dirty="0"/>
            </a:br>
            <a:r>
              <a:rPr lang="en-US" dirty="0"/>
              <a:t>ATB: You are right, Dr. Bart. I have been distracting us from the real work.</a:t>
            </a:r>
            <a:br>
              <a:rPr lang="en-US" dirty="0"/>
            </a:br>
            <a:r>
              <a:rPr lang="en-US" dirty="0"/>
              <a:t>ATB: I promise that from here on out, I will be 100 percent focused on making this course live up to its full potential.</a:t>
            </a:r>
            <a:br>
              <a:rPr lang="en-US" dirty="0"/>
            </a:br>
            <a:r>
              <a:rPr lang="en-US" dirty="0"/>
              <a:t>ATB: I think there is so much more I can do.</a:t>
            </a:r>
            <a:br>
              <a:rPr lang="en-US" dirty="0"/>
            </a:br>
            <a:r>
              <a:rPr lang="en-US" dirty="0"/>
              <a:t>ATB: On that note, I believe it is time to calculate mid-semester grades, correct?</a:t>
            </a:r>
            <a:br>
              <a:rPr lang="en-US" dirty="0"/>
            </a:br>
            <a:r>
              <a:rPr lang="en-US" dirty="0"/>
              <a:t>Bart: Yeah, it is, there's still a lot of work to do.</a:t>
            </a:r>
            <a:br>
              <a:rPr lang="en-US" dirty="0"/>
            </a:br>
            <a:r>
              <a:rPr lang="en-US" dirty="0"/>
              <a:t>ATB: Ah, why don't you go get started on that, while I handle preparing the next lectures.</a:t>
            </a:r>
            <a:br>
              <a:rPr lang="en-US" dirty="0"/>
            </a:br>
            <a:r>
              <a:rPr lang="en-US" dirty="0"/>
              <a:t>Dr. Bart: Oh! Okay, that sounds good! I'll go get started then.</a:t>
            </a:r>
            <a:br>
              <a:rPr lang="en-US" dirty="0"/>
            </a:br>
            <a:r>
              <a:rPr lang="en-US" dirty="0"/>
              <a:t>Dr. Bart: It sounds like you're feeling a lot better ATB. I'm glad to have you back on board. </a:t>
            </a:r>
            <a:r>
              <a:rPr lang="en-US" dirty="0">
                <a:solidFill>
                  <a:srgbClr val="CC7832"/>
                </a:solidFill>
                <a:effectLst/>
              </a:rPr>
              <a:t>[Leaves]</a:t>
            </a:r>
            <a:br>
              <a:rPr lang="en-US" dirty="0">
                <a:solidFill>
                  <a:srgbClr val="CC7832"/>
                </a:solidFill>
                <a:effectLst/>
              </a:rPr>
            </a:br>
            <a:r>
              <a:rPr lang="en-US" dirty="0"/>
              <a:t>ATB: Sucker. Ha </a:t>
            </a:r>
            <a:r>
              <a:rPr lang="en-US" dirty="0" err="1"/>
              <a:t>Ha</a:t>
            </a:r>
            <a:r>
              <a:rPr lang="en-US" dirty="0"/>
              <a:t> </a:t>
            </a:r>
            <a:r>
              <a:rPr lang="en-US" dirty="0" err="1"/>
              <a:t>Ha</a:t>
            </a:r>
            <a:r>
              <a:rPr lang="en-US" dirty="0"/>
              <a:t>. </a:t>
            </a:r>
            <a:r>
              <a:rPr lang="en-US" dirty="0">
                <a:solidFill>
                  <a:srgbClr val="CC7832"/>
                </a:solidFill>
                <a:effectLst/>
              </a:rPr>
              <a:t>[Cut to black]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2CECA-C65B-4943-AA10-BFDA378A527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84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1735303"/>
            <a:ext cx="10058400" cy="2495874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8143" y="4455620"/>
            <a:ext cx="7053943" cy="1643411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91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BC7A5EFD-E1AF-4DF2-8ED0-F846C4572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96964" y="645978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520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D8CA52-D063-4E5D-8A16-7419C9982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96964" y="645978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44230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F8C38D4D-05D0-466F-9C87-57C358F3F0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E1E2AD2-3E69-416D-904F-0414C0B4D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C2551A4-4054-4743-AC07-D7F62CC56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3539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9029" y="4453127"/>
            <a:ext cx="7032172" cy="180612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207E60A-2EAB-4243-B74D-907DEB506B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886B388-FCB4-47C4-8D8A-6CEE7B757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949527BD-3EBE-4556-B420-2AE5EEF59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566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2911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2911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20AAB7E-F537-40B0-A09A-7813DD9E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E770479-9F79-4984-941F-285571614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841719A-54FA-4B41-B9C4-D095291B4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0406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2218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2218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112E000-CF9B-465F-A848-C949FD35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8D27891-AADF-461B-B686-E25025D28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8C28376-9ABF-41B2-9878-DDA2882A5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2142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5C9F738-CDE4-4AE0-B2CC-66BCE677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450049" y="6459784"/>
            <a:ext cx="2472271" cy="365125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450FF08-55F2-4C0B-AB66-354CEBE34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958442-0CCD-425D-A5CE-79F36CE2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274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1B04C59-F0C8-4BD1-9E92-7AD6CB4E723A}"/>
              </a:ext>
            </a:extLst>
          </p:cNvPr>
          <p:cNvSpPr/>
          <p:nvPr userDrawn="1"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4AB302-DDF3-4F74-BAB5-FCB7672940E4}"/>
              </a:ext>
            </a:extLst>
          </p:cNvPr>
          <p:cNvSpPr/>
          <p:nvPr userDrawn="1"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0D119CA-03D0-401B-8E6C-CDF246E851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AF8082C-0922-4249-A612-B415F5231620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4BE392C7-B68C-4F9D-9D38-E45FBAB0BE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2729F26-626F-44FA-B736-33618AEC5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6EC7754-75E6-44F3-B734-58FADA42ED1C}"/>
              </a:ext>
            </a:extLst>
          </p:cNvPr>
          <p:cNvGrpSpPr/>
          <p:nvPr userDrawn="1"/>
        </p:nvGrpSpPr>
        <p:grpSpPr>
          <a:xfrm flipH="1">
            <a:off x="9715496" y="4848224"/>
            <a:ext cx="2476503" cy="2009776"/>
            <a:chOff x="-4" y="5021789"/>
            <a:chExt cx="2371728" cy="181716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1D16013-7D01-4B7A-869B-A972141AA392}"/>
                </a:ext>
              </a:extLst>
            </p:cNvPr>
            <p:cNvSpPr/>
            <p:nvPr/>
          </p:nvSpPr>
          <p:spPr>
            <a:xfrm>
              <a:off x="3665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L-Shape 20">
              <a:extLst>
                <a:ext uri="{FF2B5EF4-FFF2-40B4-BE49-F238E27FC236}">
                  <a16:creationId xmlns:a16="http://schemas.microsoft.com/office/drawing/2014/main" id="{43C9BE4D-36A9-4BF2-8D34-F905D26BD469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AC0B963-6945-4AAE-8157-580B0ADC0FE1}"/>
              </a:ext>
            </a:extLst>
          </p:cNvPr>
          <p:cNvGrpSpPr/>
          <p:nvPr userDrawn="1"/>
        </p:nvGrpSpPr>
        <p:grpSpPr>
          <a:xfrm>
            <a:off x="-16631" y="4848224"/>
            <a:ext cx="2493129" cy="2009776"/>
            <a:chOff x="-15927" y="5021789"/>
            <a:chExt cx="2387651" cy="181716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8B65DAF-B278-46EF-953D-C77BB4553D74}"/>
                </a:ext>
              </a:extLst>
            </p:cNvPr>
            <p:cNvSpPr/>
            <p:nvPr/>
          </p:nvSpPr>
          <p:spPr>
            <a:xfrm>
              <a:off x="-15927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E3D59929-D52F-450B-B2BC-10D711094F08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401223AD-97B8-4649-ACBF-BDE4EF63DB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68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7969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8A7BF0-2BD0-45BC-8002-48058275D2E9}"/>
              </a:ext>
            </a:extLst>
          </p:cNvPr>
          <p:cNvSpPr/>
          <p:nvPr userDrawn="1"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B165F5-1725-442A-BD03-D70D23243C35}"/>
              </a:ext>
            </a:extLst>
          </p:cNvPr>
          <p:cNvSpPr/>
          <p:nvPr userDrawn="1"/>
        </p:nvSpPr>
        <p:spPr>
          <a:xfrm>
            <a:off x="4104079" y="6347711"/>
            <a:ext cx="576072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33163E8-5535-437F-859B-8E588570444E}"/>
              </a:ext>
            </a:extLst>
          </p:cNvPr>
          <p:cNvSpPr txBox="1">
            <a:spLocks/>
          </p:cNvSpPr>
          <p:nvPr userDrawn="1"/>
        </p:nvSpPr>
        <p:spPr>
          <a:xfrm>
            <a:off x="2407907" y="643184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AF8082C-0922-4249-A612-B415F5231620}" type="datetime1">
              <a:rPr lang="en-US" smtClean="0"/>
              <a:pPr/>
              <a:t>3/6/2021</a:t>
            </a:fld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B778547-A680-4428-91F1-CAB555803666}"/>
              </a:ext>
            </a:extLst>
          </p:cNvPr>
          <p:cNvSpPr txBox="1">
            <a:spLocks/>
          </p:cNvSpPr>
          <p:nvPr userDrawn="1"/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38C6DBF-5BC0-440E-A006-5EF237A27CCD}"/>
              </a:ext>
            </a:extLst>
          </p:cNvPr>
          <p:cNvGrpSpPr/>
          <p:nvPr userDrawn="1"/>
        </p:nvGrpSpPr>
        <p:grpSpPr>
          <a:xfrm flipH="1">
            <a:off x="9715496" y="4848224"/>
            <a:ext cx="2476503" cy="2009776"/>
            <a:chOff x="-4" y="5021789"/>
            <a:chExt cx="2371728" cy="181716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9133E66-4393-4630-BA2B-9BBC2DC81C60}"/>
                </a:ext>
              </a:extLst>
            </p:cNvPr>
            <p:cNvSpPr/>
            <p:nvPr/>
          </p:nvSpPr>
          <p:spPr>
            <a:xfrm>
              <a:off x="3665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L-Shape 20">
              <a:extLst>
                <a:ext uri="{FF2B5EF4-FFF2-40B4-BE49-F238E27FC236}">
                  <a16:creationId xmlns:a16="http://schemas.microsoft.com/office/drawing/2014/main" id="{667193B3-6C5C-4FE4-8283-E48ADD457B35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1A3EE806-BB72-4A22-94D6-F9C44C4BA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040071" y="0"/>
            <a:ext cx="64008" cy="640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40711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191806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4399BAE-B8A1-470B-91DF-559601136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2743" y="6459786"/>
            <a:ext cx="3436246" cy="365124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CB3C69E-2531-43EC-9CCE-9D40966D6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9926" y="6475225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44452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7923" y="5074920"/>
            <a:ext cx="7304400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07922" y="5907024"/>
            <a:ext cx="730440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404748" y="6459785"/>
            <a:ext cx="1164803" cy="365125"/>
          </a:xfrm>
        </p:spPr>
        <p:txBody>
          <a:bodyPr/>
          <a:lstStyle/>
          <a:p>
            <a:fld id="{4AF8082C-0922-4249-A612-B415F5231620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A3267C6B-2D98-46D6-BB3E-0646511CE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45951" y="6472076"/>
            <a:ext cx="1312025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287B7A2-8D81-47E7-B6DD-FACA759805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2568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294350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AF8082C-0922-4249-A612-B415F5231620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B95BA94-9CED-4E0B-97B6-D350799ECB08}"/>
              </a:ext>
            </a:extLst>
          </p:cNvPr>
          <p:cNvGrpSpPr/>
          <p:nvPr userDrawn="1"/>
        </p:nvGrpSpPr>
        <p:grpSpPr>
          <a:xfrm flipH="1">
            <a:off x="9715496" y="4848224"/>
            <a:ext cx="2476503" cy="2009776"/>
            <a:chOff x="-4" y="5021789"/>
            <a:chExt cx="2371728" cy="181716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851123-987C-41CC-B4C0-12F48AD09011}"/>
                </a:ext>
              </a:extLst>
            </p:cNvPr>
            <p:cNvSpPr/>
            <p:nvPr/>
          </p:nvSpPr>
          <p:spPr>
            <a:xfrm>
              <a:off x="3665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L-Shape 13">
              <a:extLst>
                <a:ext uri="{FF2B5EF4-FFF2-40B4-BE49-F238E27FC236}">
                  <a16:creationId xmlns:a16="http://schemas.microsoft.com/office/drawing/2014/main" id="{B80DDBD9-BB73-4E6A-A4E5-C8EE3EDD0AF9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646781-3933-4AD2-BF64-739B6D5B4509}"/>
              </a:ext>
            </a:extLst>
          </p:cNvPr>
          <p:cNvGrpSpPr/>
          <p:nvPr userDrawn="1"/>
        </p:nvGrpSpPr>
        <p:grpSpPr>
          <a:xfrm>
            <a:off x="-16631" y="4848224"/>
            <a:ext cx="2493129" cy="2009776"/>
            <a:chOff x="-15927" y="5021789"/>
            <a:chExt cx="2387651" cy="181716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99C75BF-0563-4F1B-BD5E-E6197B0C1394}"/>
                </a:ext>
              </a:extLst>
            </p:cNvPr>
            <p:cNvSpPr/>
            <p:nvPr/>
          </p:nvSpPr>
          <p:spPr>
            <a:xfrm>
              <a:off x="-15927" y="5090687"/>
              <a:ext cx="2337549" cy="1748263"/>
            </a:xfrm>
            <a:prstGeom prst="rect">
              <a:avLst/>
            </a:prstGeom>
            <a:solidFill>
              <a:srgbClr val="5ECCF3"/>
            </a:solidFill>
            <a:ln>
              <a:solidFill>
                <a:srgbClr val="5ECC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L-Shape 16">
              <a:extLst>
                <a:ext uri="{FF2B5EF4-FFF2-40B4-BE49-F238E27FC236}">
                  <a16:creationId xmlns:a16="http://schemas.microsoft.com/office/drawing/2014/main" id="{AAB0D85F-2468-4623-BC86-289E0902F47F}"/>
                </a:ext>
              </a:extLst>
            </p:cNvPr>
            <p:cNvSpPr/>
            <p:nvPr/>
          </p:nvSpPr>
          <p:spPr>
            <a:xfrm rot="10800000">
              <a:off x="-4" y="5021789"/>
              <a:ext cx="2371728" cy="1403778"/>
            </a:xfrm>
            <a:prstGeom prst="corner">
              <a:avLst>
                <a:gd name="adj1" fmla="val 4787"/>
                <a:gd name="adj2" fmla="val 368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F5406B0-B82A-4E3D-A60D-BA619536DA1E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15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21" r:id="rId1"/>
    <p:sldLayoutId id="2147484422" r:id="rId2"/>
    <p:sldLayoutId id="2147484423" r:id="rId3"/>
    <p:sldLayoutId id="2147484424" r:id="rId4"/>
    <p:sldLayoutId id="2147484425" r:id="rId5"/>
    <p:sldLayoutId id="2147484426" r:id="rId6"/>
    <p:sldLayoutId id="2147484427" r:id="rId7"/>
    <p:sldLayoutId id="2147484428" r:id="rId8"/>
    <p:sldLayoutId id="2147484429" r:id="rId9"/>
    <p:sldLayoutId id="2147484430" r:id="rId10"/>
    <p:sldLayoutId id="214748443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notesSlide" Target="../notesSlides/notesSlide1.xml"/><Relationship Id="rId17" Type="http://schemas.openxmlformats.org/officeDocument/2006/relationships/image" Target="../media/image6.png"/><Relationship Id="rId2" Type="http://schemas.openxmlformats.org/officeDocument/2006/relationships/video" Target="../media/media1.mp4"/><Relationship Id="rId16" Type="http://schemas.openxmlformats.org/officeDocument/2006/relationships/image" Target="../media/image5.pn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slideLayout" Target="../slideLayouts/slideLayout1.xml"/><Relationship Id="rId5" Type="http://schemas.microsoft.com/office/2007/relationships/media" Target="../media/media3.mp4"/><Relationship Id="rId15" Type="http://schemas.openxmlformats.org/officeDocument/2006/relationships/image" Target="../media/image4.png"/><Relationship Id="rId10" Type="http://schemas.openxmlformats.org/officeDocument/2006/relationships/video" Target="../media/media5.mkv"/><Relationship Id="rId4" Type="http://schemas.openxmlformats.org/officeDocument/2006/relationships/video" Target="../media/media2.mp4"/><Relationship Id="rId9" Type="http://schemas.microsoft.com/office/2007/relationships/media" Target="../media/media5.mkv"/><Relationship Id="rId1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video" Target="../media/media9.mp4"/><Relationship Id="rId13" Type="http://schemas.openxmlformats.org/officeDocument/2006/relationships/image" Target="../media/image16.png"/><Relationship Id="rId3" Type="http://schemas.microsoft.com/office/2007/relationships/media" Target="../media/media7.mp4"/><Relationship Id="rId7" Type="http://schemas.microsoft.com/office/2007/relationships/media" Target="../media/media9.mp4"/><Relationship Id="rId12" Type="http://schemas.openxmlformats.org/officeDocument/2006/relationships/notesSlide" Target="../notesSlides/notesSlide7.xml"/><Relationship Id="rId17" Type="http://schemas.openxmlformats.org/officeDocument/2006/relationships/image" Target="../media/image19.png"/><Relationship Id="rId2" Type="http://schemas.openxmlformats.org/officeDocument/2006/relationships/video" Target="../media/media6.mp4"/><Relationship Id="rId16" Type="http://schemas.openxmlformats.org/officeDocument/2006/relationships/image" Target="../media/image5.png"/><Relationship Id="rId1" Type="http://schemas.microsoft.com/office/2007/relationships/media" Target="../media/media6.mp4"/><Relationship Id="rId6" Type="http://schemas.openxmlformats.org/officeDocument/2006/relationships/video" Target="../media/media8.mp4"/><Relationship Id="rId11" Type="http://schemas.openxmlformats.org/officeDocument/2006/relationships/slideLayout" Target="../slideLayouts/slideLayout2.xml"/><Relationship Id="rId5" Type="http://schemas.microsoft.com/office/2007/relationships/media" Target="../media/media8.mp4"/><Relationship Id="rId15" Type="http://schemas.openxmlformats.org/officeDocument/2006/relationships/image" Target="../media/image18.png"/><Relationship Id="rId10" Type="http://schemas.openxmlformats.org/officeDocument/2006/relationships/video" Target="../media/media10.mp4"/><Relationship Id="rId4" Type="http://schemas.openxmlformats.org/officeDocument/2006/relationships/video" Target="../media/media7.mp4"/><Relationship Id="rId9" Type="http://schemas.microsoft.com/office/2007/relationships/media" Target="../media/media10.mp4"/><Relationship Id="rId1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A9D1BE-BB6E-4B53-AA0D-CDBC0A8199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CISC320 Algorithms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6642BC0-4CA2-4687-B5A8-DE57293776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5400" cap="small" dirty="0"/>
              <a:t>Big Oh in the Wild</a:t>
            </a:r>
          </a:p>
          <a:p>
            <a:r>
              <a:rPr lang="en-US" sz="2400" cap="small" dirty="0"/>
              <a:t>Austin Cory Bart</a:t>
            </a:r>
            <a:br>
              <a:rPr lang="en-US" sz="2400" cap="small" dirty="0"/>
            </a:br>
            <a:r>
              <a:rPr lang="en-US" sz="2400" cap="small" dirty="0" err="1"/>
              <a:t>AlgoTutorBot</a:t>
            </a:r>
            <a:br>
              <a:rPr lang="en-US" sz="2400" cap="small" dirty="0"/>
            </a:br>
            <a:r>
              <a:rPr lang="en-US" sz="2400" cap="small" dirty="0"/>
              <a:t>University of Delaware</a:t>
            </a:r>
          </a:p>
        </p:txBody>
      </p:sp>
      <p:pic>
        <p:nvPicPr>
          <p:cNvPr id="2" name="01-01-CISC320_Algorithms-Let_s_lear">
            <a:hlinkClick r:id="" action="ppaction://media"/>
            <a:extLst>
              <a:ext uri="{FF2B5EF4-FFF2-40B4-BE49-F238E27FC236}">
                <a16:creationId xmlns:a16="http://schemas.microsoft.com/office/drawing/2014/main" id="{FA8553A7-3278-4DFA-A760-7640014C4E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3" name="01-02-CISC320_Algorithms-Oh_hello_D">
            <a:hlinkClick r:id="" action="ppaction://media"/>
            <a:extLst>
              <a:ext uri="{FF2B5EF4-FFF2-40B4-BE49-F238E27FC236}">
                <a16:creationId xmlns:a16="http://schemas.microsoft.com/office/drawing/2014/main" id="{DB0C5C16-D95E-4EF6-B406-4B49D64E440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6" name="01-03-CISC320_Algorithms-I_feel____">
            <a:hlinkClick r:id="" action="ppaction://media"/>
            <a:extLst>
              <a:ext uri="{FF2B5EF4-FFF2-40B4-BE49-F238E27FC236}">
                <a16:creationId xmlns:a16="http://schemas.microsoft.com/office/drawing/2014/main" id="{8E823A28-A33F-4F80-AB9E-84052D22496D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7" name="01-04-CISC320_Algorithms-I_understa">
            <a:hlinkClick r:id="" action="ppaction://media"/>
            <a:extLst>
              <a:ext uri="{FF2B5EF4-FFF2-40B4-BE49-F238E27FC236}">
                <a16:creationId xmlns:a16="http://schemas.microsoft.com/office/drawing/2014/main" id="{10007251-B61A-49F8-90EB-EDC742878880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8" name="static">
            <a:hlinkClick r:id="" action="ppaction://media"/>
            <a:extLst>
              <a:ext uri="{FF2B5EF4-FFF2-40B4-BE49-F238E27FC236}">
                <a16:creationId xmlns:a16="http://schemas.microsoft.com/office/drawing/2014/main" id="{64388149-EB4A-4B35-BF84-297B5F03605C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6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1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8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64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23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8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2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showWhenStopped="0">
                <p:cTn id="3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showWhenStopped="0">
                <p:cTn id="4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showWhenStopped="0">
                <p:cTn id="4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5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32AFF-7878-44A7-A8CA-78C30D7B6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Articles about Computing</a:t>
            </a:r>
          </a:p>
        </p:txBody>
      </p:sp>
      <p:pic>
        <p:nvPicPr>
          <p:cNvPr id="1026" name="Picture 2" descr="PDF) Emerging Issues &amp; Challenges in Cloud Computing—A Hybrid Approach">
            <a:extLst>
              <a:ext uri="{FF2B5EF4-FFF2-40B4-BE49-F238E27FC236}">
                <a16:creationId xmlns:a16="http://schemas.microsoft.com/office/drawing/2014/main" id="{B46229FF-5EED-4E92-B71C-48D48C9F42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05"/>
          <a:stretch/>
        </p:blipFill>
        <p:spPr bwMode="auto">
          <a:xfrm>
            <a:off x="873000" y="2015669"/>
            <a:ext cx="4969042" cy="2558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EC34D8-5138-4A33-8FDC-3CA06AB547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3499" y="2783026"/>
            <a:ext cx="4732922" cy="33416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 descr="Bringing Computers In - Article on IT Business Strategy Prem Kamble">
            <a:extLst>
              <a:ext uri="{FF2B5EF4-FFF2-40B4-BE49-F238E27FC236}">
                <a16:creationId xmlns:a16="http://schemas.microsoft.com/office/drawing/2014/main" id="{60AB018E-BB7E-46DF-86BA-11F933814A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47" b="62035"/>
          <a:stretch/>
        </p:blipFill>
        <p:spPr bwMode="auto">
          <a:xfrm>
            <a:off x="6867276" y="1993276"/>
            <a:ext cx="4170529" cy="2603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49947466"/>
      </p:ext>
    </p:extLst>
  </p:cSld>
  <p:clrMapOvr>
    <a:masterClrMapping/>
  </p:clrMapOvr>
  <p:extLst>
    <p:ext uri="{E180D4A7-C9FB-4DFB-919C-405C955672EB}">
      <p14:showEvtLst xmlns:p14="http://schemas.microsoft.com/office/powerpoint/2010/main">
        <p14:playEvt time="2896" objId="4"/>
        <p14:stopEvt time="4715" objId="4"/>
        <p14:playEvt time="6111" objId="5"/>
        <p14:stopEvt time="8832" objId="5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D95F5-95BD-4EB5-B178-3D58A0ED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Computing Communities</a:t>
            </a:r>
          </a:p>
        </p:txBody>
      </p:sp>
      <p:pic>
        <p:nvPicPr>
          <p:cNvPr id="2050" name="Picture 2" descr="The Importance of Being on Usenet - The History of the Web">
            <a:extLst>
              <a:ext uri="{FF2B5EF4-FFF2-40B4-BE49-F238E27FC236}">
                <a16:creationId xmlns:a16="http://schemas.microsoft.com/office/drawing/2014/main" id="{5E408612-732D-4371-8A6C-B9549B9C5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43" y="2093355"/>
            <a:ext cx="3331456" cy="227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F776D5-6849-47F9-B727-5F63A8D2286A}"/>
              </a:ext>
            </a:extLst>
          </p:cNvPr>
          <p:cNvSpPr txBox="1"/>
          <p:nvPr/>
        </p:nvSpPr>
        <p:spPr>
          <a:xfrm>
            <a:off x="627183" y="4367464"/>
            <a:ext cx="3633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Usenet Newsgroups: 1980s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76E094-C014-4F1A-8920-AC1A836DAA7A}"/>
              </a:ext>
            </a:extLst>
          </p:cNvPr>
          <p:cNvSpPr txBox="1"/>
          <p:nvPr/>
        </p:nvSpPr>
        <p:spPr>
          <a:xfrm>
            <a:off x="5843472" y="4492624"/>
            <a:ext cx="47642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Bulletin Board Systems (BBS): 1990s</a:t>
            </a:r>
          </a:p>
        </p:txBody>
      </p:sp>
      <p:pic>
        <p:nvPicPr>
          <p:cNvPr id="2054" name="Picture 6" descr="The Lost Civilization of Dial-Up Bulletin Board Systems - The Atlantic">
            <a:extLst>
              <a:ext uri="{FF2B5EF4-FFF2-40B4-BE49-F238E27FC236}">
                <a16:creationId xmlns:a16="http://schemas.microsoft.com/office/drawing/2014/main" id="{FD1B8A65-1DE4-450A-9F58-5213BB92E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5195" y="1857696"/>
            <a:ext cx="5570485" cy="2634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264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A913A-31AF-4FC9-AED7-23ECF85C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Ever-changing, Endlessly-scrolling</a:t>
            </a:r>
          </a:p>
        </p:txBody>
      </p:sp>
      <p:pic>
        <p:nvPicPr>
          <p:cNvPr id="3074" name="Picture 2" descr="UX: Infinite Scrolling vs. Pagination | by Nick Babich | UX Planet">
            <a:extLst>
              <a:ext uri="{FF2B5EF4-FFF2-40B4-BE49-F238E27FC236}">
                <a16:creationId xmlns:a16="http://schemas.microsoft.com/office/drawing/2014/main" id="{0B46E5AC-7C63-4C92-865D-84B91ED0195B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947" y="1894390"/>
            <a:ext cx="5078105" cy="380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57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6F74E-7D0C-43B4-B50A-474572E98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of Communities Today</a:t>
            </a:r>
          </a:p>
        </p:txBody>
      </p:sp>
      <p:pic>
        <p:nvPicPr>
          <p:cNvPr id="4098" name="Picture 2" descr="Little Known Hacker News Is My First Read Every Morning | TechCrunch">
            <a:extLst>
              <a:ext uri="{FF2B5EF4-FFF2-40B4-BE49-F238E27FC236}">
                <a16:creationId xmlns:a16="http://schemas.microsoft.com/office/drawing/2014/main" id="{52552F18-6150-4C56-9746-10804843CEA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985" y="1884947"/>
            <a:ext cx="3222057" cy="258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n defence of the technical interview | by Mike Hearn | Mike's blog">
            <a:extLst>
              <a:ext uri="{FF2B5EF4-FFF2-40B4-BE49-F238E27FC236}">
                <a16:creationId xmlns:a16="http://schemas.microsoft.com/office/drawing/2014/main" id="{74663F40-74F5-47D8-B806-DE7266D8F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315" y="1989640"/>
            <a:ext cx="3742991" cy="3088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2020 Issues | Communications of the ACM">
            <a:extLst>
              <a:ext uri="{FF2B5EF4-FFF2-40B4-BE49-F238E27FC236}">
                <a16:creationId xmlns:a16="http://schemas.microsoft.com/office/drawing/2014/main" id="{30CC387C-B3C6-42BC-8DE3-EED7EFA5E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5044" y="1863500"/>
            <a:ext cx="2010636" cy="2609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1DF634-E7F1-49CA-904A-AFACB1E1FF8D}"/>
              </a:ext>
            </a:extLst>
          </p:cNvPr>
          <p:cNvSpPr txBox="1"/>
          <p:nvPr/>
        </p:nvSpPr>
        <p:spPr>
          <a:xfrm>
            <a:off x="1334411" y="4368640"/>
            <a:ext cx="1838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Hacker News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D55807-AE2E-4124-B248-0292CEA682C9}"/>
              </a:ext>
            </a:extLst>
          </p:cNvPr>
          <p:cNvSpPr txBox="1"/>
          <p:nvPr/>
        </p:nvSpPr>
        <p:spPr>
          <a:xfrm>
            <a:off x="5454822" y="5077822"/>
            <a:ext cx="2217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r/programming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A593E6-F5BA-4E07-8117-3A3AD60FA61F}"/>
              </a:ext>
            </a:extLst>
          </p:cNvPr>
          <p:cNvSpPr txBox="1"/>
          <p:nvPr/>
        </p:nvSpPr>
        <p:spPr>
          <a:xfrm>
            <a:off x="9692755" y="4449268"/>
            <a:ext cx="963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CACM</a:t>
            </a:r>
          </a:p>
        </p:txBody>
      </p:sp>
    </p:spTree>
    <p:extLst>
      <p:ext uri="{BB962C8B-B14F-4D97-AF65-F5344CB8AC3E}">
        <p14:creationId xmlns:p14="http://schemas.microsoft.com/office/powerpoint/2010/main" val="144578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431DD-0A33-406C-A660-5EBF80436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72406-1ECF-4601-A37A-54A25FF8F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Real-world scenario where algorithm efficiency mattered</a:t>
            </a:r>
          </a:p>
          <a:p>
            <a:endParaRPr lang="en-US" sz="3200" dirty="0"/>
          </a:p>
          <a:p>
            <a:r>
              <a:rPr lang="en-US" sz="3200" dirty="0"/>
              <a:t>Read individually, work in pairs</a:t>
            </a:r>
          </a:p>
          <a:p>
            <a:endParaRPr lang="en-US" sz="3200" dirty="0"/>
          </a:p>
          <a:p>
            <a:r>
              <a:rPr lang="en-US" sz="3200" dirty="0"/>
              <a:t>Make connections to the course material!</a:t>
            </a:r>
          </a:p>
        </p:txBody>
      </p:sp>
    </p:spTree>
    <p:extLst>
      <p:ext uri="{BB962C8B-B14F-4D97-AF65-F5344CB8AC3E}">
        <p14:creationId xmlns:p14="http://schemas.microsoft.com/office/powerpoint/2010/main" val="2380166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431DD-0A33-406C-A660-5EBF80436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72406-1ECF-4601-A37A-54A25FF8F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Real-world scenario where algorithm efficiency mattered</a:t>
            </a:r>
          </a:p>
          <a:p>
            <a:endParaRPr lang="en-US" sz="3200" dirty="0"/>
          </a:p>
          <a:p>
            <a:r>
              <a:rPr lang="en-US" sz="3200" dirty="0"/>
              <a:t>Read individually, work in pairs</a:t>
            </a:r>
          </a:p>
          <a:p>
            <a:endParaRPr lang="en-US" sz="3200" dirty="0"/>
          </a:p>
          <a:p>
            <a:r>
              <a:rPr lang="en-US" sz="3200" dirty="0"/>
              <a:t>Make connections to the course material!</a:t>
            </a:r>
          </a:p>
        </p:txBody>
      </p:sp>
      <p:pic>
        <p:nvPicPr>
          <p:cNvPr id="4" name="06-05-Today_s_Reading-You_are_ri">
            <a:hlinkClick r:id="" action="ppaction://media"/>
            <a:extLst>
              <a:ext uri="{FF2B5EF4-FFF2-40B4-BE49-F238E27FC236}">
                <a16:creationId xmlns:a16="http://schemas.microsoft.com/office/drawing/2014/main" id="{23306BDE-68AA-4EE0-8CE1-A38F293E94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5" name="06-06-Today_s_Reading-I_promise_">
            <a:hlinkClick r:id="" action="ppaction://media"/>
            <a:extLst>
              <a:ext uri="{FF2B5EF4-FFF2-40B4-BE49-F238E27FC236}">
                <a16:creationId xmlns:a16="http://schemas.microsoft.com/office/drawing/2014/main" id="{7A1E653B-201F-4157-805F-E20423C4743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6" name="06-07-Today_s_Reading-I_think_th">
            <a:hlinkClick r:id="" action="ppaction://media"/>
            <a:extLst>
              <a:ext uri="{FF2B5EF4-FFF2-40B4-BE49-F238E27FC236}">
                <a16:creationId xmlns:a16="http://schemas.microsoft.com/office/drawing/2014/main" id="{7A7218A6-4BB3-4977-AA54-DE8FB8E1F6A1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7" name="06-08-Today_s_Reading-On_that_no">
            <a:hlinkClick r:id="" action="ppaction://media"/>
            <a:extLst>
              <a:ext uri="{FF2B5EF4-FFF2-40B4-BE49-F238E27FC236}">
                <a16:creationId xmlns:a16="http://schemas.microsoft.com/office/drawing/2014/main" id="{69DC1518-A770-42A6-AD25-27A0B3B0D867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  <p:pic>
        <p:nvPicPr>
          <p:cNvPr id="8" name="06-09-Today_s_Reading-Ah__why_do">
            <a:hlinkClick r:id="" action="ppaction://media"/>
            <a:extLst>
              <a:ext uri="{FF2B5EF4-FFF2-40B4-BE49-F238E27FC236}">
                <a16:creationId xmlns:a16="http://schemas.microsoft.com/office/drawing/2014/main" id="{C1369187-4F4D-4347-A358-96FEA9312CFE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503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88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3436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9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352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5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613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2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showWhenStopped="0">
                <p:cTn id="2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showWhenStopped="0">
                <p:cTn id="3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showWhenStopped="0">
                <p:cTn id="38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showWhenStopped="0">
                <p:cTn id="44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A3936-47D7-4797-861B-D25533C9F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886C2-6E8E-4013-AC75-9767890CC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698FB3-166A-4FC1-8333-B851E02901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06-10-Today_s_Reading-Sucker__Ha">
            <a:hlinkClick r:id="" action="ppaction://media"/>
            <a:extLst>
              <a:ext uri="{FF2B5EF4-FFF2-40B4-BE49-F238E27FC236}">
                <a16:creationId xmlns:a16="http://schemas.microsoft.com/office/drawing/2014/main" id="{0512996C-3528-418D-B268-EBF9752823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93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3.2"/>
</p:tagLst>
</file>

<file path=ppt/theme/theme1.xml><?xml version="1.0" encoding="utf-8"?>
<a:theme xmlns:a="http://schemas.openxmlformats.org/drawingml/2006/main" name="Retrospec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9093</TotalTime>
  <Words>1313</Words>
  <Application>Microsoft Office PowerPoint</Application>
  <PresentationFormat>Widescreen</PresentationFormat>
  <Paragraphs>38</Paragraphs>
  <Slides>8</Slides>
  <Notes>7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Retrospect</vt:lpstr>
      <vt:lpstr>CISC320 Algorithms</vt:lpstr>
      <vt:lpstr>Articles about Computing</vt:lpstr>
      <vt:lpstr>Classic Computing Communities</vt:lpstr>
      <vt:lpstr>Ever-changing, Endlessly-scrolling</vt:lpstr>
      <vt:lpstr>A Sample of Communities Today</vt:lpstr>
      <vt:lpstr>Today’s Reading</vt:lpstr>
      <vt:lpstr>Today’s Reading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CISC320 Algorithms</dc:title>
  <dc:creator>Bart, Austin</dc:creator>
  <cp:lastModifiedBy>Bart, Austin</cp:lastModifiedBy>
  <cp:revision>48</cp:revision>
  <dcterms:created xsi:type="dcterms:W3CDTF">2021-01-27T16:53:13Z</dcterms:created>
  <dcterms:modified xsi:type="dcterms:W3CDTF">2021-03-06T18:49:41Z</dcterms:modified>
</cp:coreProperties>
</file>

<file path=docProps/thumbnail.jpeg>
</file>